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48" r:id="rId1"/>
  </p:sldMasterIdLst>
  <p:notesMasterIdLst>
    <p:notesMasterId r:id="rId27"/>
  </p:notesMasterIdLst>
  <p:sldIdLst>
    <p:sldId id="257" r:id="rId2"/>
    <p:sldId id="336" r:id="rId3"/>
    <p:sldId id="351" r:id="rId4"/>
    <p:sldId id="409" r:id="rId5"/>
    <p:sldId id="337" r:id="rId6"/>
    <p:sldId id="364" r:id="rId7"/>
    <p:sldId id="411" r:id="rId8"/>
    <p:sldId id="301" r:id="rId9"/>
    <p:sldId id="290" r:id="rId10"/>
    <p:sldId id="289" r:id="rId11"/>
    <p:sldId id="298" r:id="rId12"/>
    <p:sldId id="288" r:id="rId13"/>
    <p:sldId id="412" r:id="rId14"/>
    <p:sldId id="398" r:id="rId15"/>
    <p:sldId id="399" r:id="rId16"/>
    <p:sldId id="350" r:id="rId17"/>
    <p:sldId id="299" r:id="rId18"/>
    <p:sldId id="356" r:id="rId19"/>
    <p:sldId id="353" r:id="rId20"/>
    <p:sldId id="354" r:id="rId21"/>
    <p:sldId id="355" r:id="rId22"/>
    <p:sldId id="285" r:id="rId23"/>
    <p:sldId id="295" r:id="rId24"/>
    <p:sldId id="360" r:id="rId25"/>
    <p:sldId id="367" r:id="rId26"/>
  </p:sldIdLst>
  <p:sldSz cx="12192000" cy="6858000"/>
  <p:notesSz cx="6858000" cy="9144000"/>
  <p:embeddedFontLs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Palatino Linotype" panose="02040502050505030304" pitchFamily="18" charset="0"/>
      <p:regular r:id="rId32"/>
      <p:bold r:id="rId33"/>
      <p:italic r:id="rId34"/>
      <p:boldItalic r:id="rId35"/>
    </p:embeddedFont>
    <p:embeddedFont>
      <p:font typeface="Segoe UI" panose="020B0502040204020203" pitchFamily="34" charset="0"/>
      <p:regular r:id="rId36"/>
      <p:bold r:id="rId37"/>
      <p:italic r:id="rId38"/>
      <p:boldItalic r:id="rId39"/>
    </p:embeddedFont>
    <p:embeddedFont>
      <p:font typeface="Source Sans Pro Black" panose="020B0503030403020204" pitchFamily="34" charset="0"/>
      <p:bold r:id="rId40"/>
      <p:italic r:id="rId41"/>
      <p:boldItalic r:id="rId42"/>
    </p:embeddedFont>
    <p:embeddedFont>
      <p:font typeface="Source Sans Pro SemiBold" panose="020B0503030403020204" pitchFamily="34" charset="0"/>
      <p:regular r:id="rId43"/>
      <p:bold r:id="rId44"/>
      <p:italic r:id="rId45"/>
      <p:boldItalic r:id="rId4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69" roundtripDataSignature="AMtx7miYglMmp2L6c0CiriqWmqhYQNlZfw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arlin, Wendy" initials="CW" lastIdx="1" clrIdx="0">
    <p:extLst>
      <p:ext uri="{19B8F6BF-5375-455C-9EA6-DF929625EA0E}">
        <p15:presenceInfo xmlns:p15="http://schemas.microsoft.com/office/powerpoint/2012/main" userId="Carlin, Wendy" providerId="None"/>
      </p:ext>
    </p:extLst>
  </p:cmAuthor>
  <p:cmAuthor id="2" name="Utente di Microsoft Office" initials="UdMO" lastIdx="1" clrIdx="1">
    <p:extLst>
      <p:ext uri="{19B8F6BF-5375-455C-9EA6-DF929625EA0E}">
        <p15:presenceInfo xmlns:p15="http://schemas.microsoft.com/office/powerpoint/2012/main" userId="Utente di Microsoft Office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575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588"/>
    <p:restoredTop sz="73965" autoAdjust="0"/>
  </p:normalViewPr>
  <p:slideViewPr>
    <p:cSldViewPr snapToGrid="0" snapToObjects="1">
      <p:cViewPr varScale="1">
        <p:scale>
          <a:sx n="78" d="100"/>
          <a:sy n="78" d="100"/>
        </p:scale>
        <p:origin x="177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2.fntdata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42" Type="http://schemas.openxmlformats.org/officeDocument/2006/relationships/font" Target="fonts/font15.fntdata"/><Relationship Id="rId7" Type="http://schemas.openxmlformats.org/officeDocument/2006/relationships/slide" Target="slides/slide6.xml"/><Relationship Id="rId71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2.fntdata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font" Target="fonts/font13.fntdata"/><Relationship Id="rId45" Type="http://schemas.openxmlformats.org/officeDocument/2006/relationships/font" Target="fonts/font18.fntdata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4" Type="http://schemas.openxmlformats.org/officeDocument/2006/relationships/font" Target="fonts/font17.fntdata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font" Target="fonts/font16.fntdata"/><Relationship Id="rId69" Type="http://customschemas.google.com/relationships/presentationmetadata" Target="metadata"/><Relationship Id="rId8" Type="http://schemas.openxmlformats.org/officeDocument/2006/relationships/slide" Target="slides/slide7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46" Type="http://schemas.openxmlformats.org/officeDocument/2006/relationships/font" Target="fonts/font19.fntdata"/><Relationship Id="rId20" Type="http://schemas.openxmlformats.org/officeDocument/2006/relationships/slide" Target="slides/slide19.xml"/><Relationship Id="rId41" Type="http://schemas.openxmlformats.org/officeDocument/2006/relationships/font" Target="fonts/font14.fntdata"/><Relationship Id="rId7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1" name="Google Shape;8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2" name="Google Shape;92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1954109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2" name="Google Shape;92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351795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GB" dirty="0"/>
              <a:t>Relevant section of The Economy: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How changes in demand for goods and services affect unemployment The Economy (Unit 9.7): https://core-econ.org/the-economy/book/text/09.html#97-how-changes-in-demand-for-goods-and-services-affect-unemployment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Great Depression The Economy (Unit 17.2) https://core-econ.org/the-economy/book/text/17.html#172-the-great-depression-positive-feedbacks-and-aggregate-demand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7" name="Google Shape;8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385969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2" name="Google Shape;92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949946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2" name="Google Shape;92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0987733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92" name="Google Shape;92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3685015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Relevant sections in The Economy: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Multiplier effect (The Economy Unit 14.1): https://core-econ.org/the-economy/book/text/14.html#141-the-transmission-of-shocks-the-multiplier-process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Fiscal policy (The Economy Unit 14): https://core-econ.org/the-economy/book/text/14.html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Monetary policy (The Economy Unit 15): https://core-econ.org/the-economy/book/text/15.html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Historical comparisons with Great Depression and global financial crisis (The Economy Unit 17): https://core-econ.org/the-economy/book/text/17.html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7" name="Google Shape;8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910841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7" name="Google Shape;8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548929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52ca72286a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g52ca72286a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0807539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52ca72286a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g52ca72286a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686421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92" name="Google Shape;92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3365715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52ca72286a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g52ca72286a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7479504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GB" dirty="0"/>
              <a:t>Relevant sections in The Economy: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Discussion of public goods in The Economy: https://core-econ.org/the-economy/book/text/04.html#46-public-goods-free-riding-and-repeated-interaction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External effects in The Economy (Unit 12): https://core-econ.org/the-economy/book/text/12.html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Vaccine development - link to innovation and patents (The Economy, Unit 21): https://core-econ.org/the-economy/book/text/21.html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Government as an economic actor: </a:t>
            </a:r>
            <a:r>
              <a:rPr lang="en-GB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The Economy (Unit 22) https://core-econ.org/the-economy/book/text/22.html#221-the-government-as-an-economic-actor</a:t>
            </a:r>
            <a:endParaRPr lang="en-US"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GB"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GB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Relevant sections in Economy, Society, and Public Policy: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Discussion of public goods in ESPP: https://www.core-econ.org/espp/book/text/02.html#27-free-riding-and-the-provision-of-public-goods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External effects in ESPP (Unit 11.7): https://www.core-econ.org/espp/book/text/11.html#117-market-failure-external-effects-of-pollution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Government as an economic actor: ESPP (Unit 12) </a:t>
            </a:r>
            <a:r>
              <a:rPr lang="en-GB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https://www.core-econ.org/espp/book/text/12.html#123-the-government-as-an-economic-actor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GB"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7" name="Google Shape;8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287872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GB" dirty="0"/>
              <a:t>Relevant sections in The Economy: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Social preferences (The Economy Unit 4.4): https://core-econ.org/the-economy/book/text/04.html#44-social-preferences-altruism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Relevant sections in ESPP: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GB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Social preferences (ESPP Unit 2.10): https://www.core-econ.org/espp/book/text/02.html#210-how-three-kinds-of-social-preferences-address-social-dilemmas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7" name="Google Shape;8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8435122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1060709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92" name="Google Shape;92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0960124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92" name="Google Shape;92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807396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649319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2" name="Google Shape;92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1482975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92" name="Google Shape;92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2801861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GB" dirty="0"/>
              <a:t>Relevant section of The Economy: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How changes in demand for goods and services affect unemployment The Economy (Unit 9.7): https://core-econ.org/the-economy/book/text/09.html#97-how-changes-in-demand-for-goods-and-services-affect-unemployment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Great Depression The Economy (Unit 17.2) https://core-econ.org/the-economy/book/text/17.html#172-the-great-depression-positive-feedbacks-and-aggregate-demand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7" name="Google Shape;8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076194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buNone/>
            </a:pPr>
            <a:r>
              <a:rPr lang="en-GB" dirty="0"/>
              <a:t>Relevant section in The Economy: </a:t>
            </a:r>
            <a:r>
              <a:rPr lang="en-US" sz="1100" dirty="0">
                <a:latin typeface="Segoe UI" panose="020B0502040204020203" pitchFamily="34" charset="0"/>
              </a:rPr>
              <a:t>Asset prices (The Economy 11.5): https://core-econ.org/the-economy/book/text/11.html#115-the-value-of-an-asset-basics</a:t>
            </a:r>
          </a:p>
          <a:p>
            <a:pPr marL="158750" indent="0">
              <a:buNone/>
            </a:pPr>
            <a:endParaRPr lang="en-GB" sz="1100" dirty="0">
              <a:latin typeface="Segoe UI" panose="020B0502040204020203" pitchFamily="34" charset="0"/>
            </a:endParaRPr>
          </a:p>
          <a:p>
            <a:pPr marL="158750" indent="0">
              <a:buNone/>
            </a:pPr>
            <a:r>
              <a:rPr lang="en-US" sz="1100" dirty="0">
                <a:latin typeface="Segoe UI" panose="020B0502040204020203" pitchFamily="34" charset="0"/>
              </a:rPr>
              <a:t>Relevant section in ESPP: Unit 10.8: https://www.core-econ.org/espp/book/text/10.html#108-the-value-of-an-asset-expected-return-and-risk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7" name="Google Shape;8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064802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2" name="Google Shape;92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4084096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9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Palatino Linotype"/>
              <a:buNone/>
              <a:defRPr sz="6000" b="0" i="0">
                <a:solidFill>
                  <a:schemeClr val="accen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9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0" i="0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10"/>
          <p:cNvPicPr preferRelativeResize="0"/>
          <p:nvPr/>
        </p:nvPicPr>
        <p:blipFill rotWithShape="1">
          <a:blip r:embed="rId2">
            <a:alphaModFix/>
          </a:blip>
          <a:srcRect t="33691"/>
          <a:stretch/>
        </p:blipFill>
        <p:spPr>
          <a:xfrm rot="10800000" flipH="1">
            <a:off x="0" y="6398805"/>
            <a:ext cx="12192000" cy="465549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1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alatino Linotype"/>
              <a:buNone/>
              <a:defRPr b="0" i="0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 b="0" i="0">
                <a:solidFill>
                  <a:schemeClr val="dk1"/>
                </a:solidFill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b="0" i="0">
                <a:solidFill>
                  <a:schemeClr val="dk1"/>
                </a:solidFill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b="0" i="0">
                <a:solidFill>
                  <a:schemeClr val="dk1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0" i="0">
                <a:solidFill>
                  <a:schemeClr val="dk1"/>
                </a:solidFill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0" i="0">
                <a:solidFill>
                  <a:schemeClr val="dk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21" name="Google Shape;21;p10"/>
          <p:cNvPicPr preferRelativeResize="0"/>
          <p:nvPr/>
        </p:nvPicPr>
        <p:blipFill rotWithShape="1">
          <a:blip r:embed="rId3">
            <a:alphaModFix/>
          </a:blip>
          <a:srcRect b="33573"/>
          <a:stretch/>
        </p:blipFill>
        <p:spPr>
          <a:xfrm>
            <a:off x="10524665" y="6533027"/>
            <a:ext cx="1324358" cy="244364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10"/>
          <p:cNvSpPr txBox="1">
            <a:spLocks noGrp="1"/>
          </p:cNvSpPr>
          <p:nvPr>
            <p:ph type="ftr" idx="11"/>
          </p:nvPr>
        </p:nvSpPr>
        <p:spPr>
          <a:xfrm>
            <a:off x="838200" y="6442078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alatino Linotype"/>
              <a:buNone/>
              <a:defRPr b="0" i="0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29" name="Google Shape;29;p12"/>
          <p:cNvPicPr preferRelativeResize="0"/>
          <p:nvPr/>
        </p:nvPicPr>
        <p:blipFill rotWithShape="1">
          <a:blip r:embed="rId2">
            <a:alphaModFix/>
          </a:blip>
          <a:srcRect t="33691"/>
          <a:stretch/>
        </p:blipFill>
        <p:spPr>
          <a:xfrm rot="10800000" flipH="1">
            <a:off x="0" y="6398805"/>
            <a:ext cx="12192000" cy="465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12"/>
          <p:cNvPicPr preferRelativeResize="0"/>
          <p:nvPr/>
        </p:nvPicPr>
        <p:blipFill rotWithShape="1">
          <a:blip r:embed="rId3">
            <a:alphaModFix/>
          </a:blip>
          <a:srcRect b="33573"/>
          <a:stretch/>
        </p:blipFill>
        <p:spPr>
          <a:xfrm>
            <a:off x="10524665" y="6533027"/>
            <a:ext cx="1324358" cy="244364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12"/>
          <p:cNvSpPr txBox="1">
            <a:spLocks noGrp="1"/>
          </p:cNvSpPr>
          <p:nvPr>
            <p:ph type="ftr" idx="11"/>
          </p:nvPr>
        </p:nvSpPr>
        <p:spPr>
          <a:xfrm>
            <a:off x="838200" y="6442078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oogle Shape;33;p13"/>
          <p:cNvPicPr preferRelativeResize="0"/>
          <p:nvPr/>
        </p:nvPicPr>
        <p:blipFill rotWithShape="1">
          <a:blip r:embed="rId2">
            <a:alphaModFix/>
          </a:blip>
          <a:srcRect t="33691"/>
          <a:stretch/>
        </p:blipFill>
        <p:spPr>
          <a:xfrm rot="10800000" flipH="1">
            <a:off x="0" y="6398805"/>
            <a:ext cx="12192000" cy="465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13"/>
          <p:cNvPicPr preferRelativeResize="0"/>
          <p:nvPr/>
        </p:nvPicPr>
        <p:blipFill rotWithShape="1">
          <a:blip r:embed="rId3">
            <a:alphaModFix/>
          </a:blip>
          <a:srcRect b="33573"/>
          <a:stretch/>
        </p:blipFill>
        <p:spPr>
          <a:xfrm>
            <a:off x="10524665" y="6533027"/>
            <a:ext cx="1324358" cy="244364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13"/>
          <p:cNvSpPr txBox="1">
            <a:spLocks noGrp="1"/>
          </p:cNvSpPr>
          <p:nvPr>
            <p:ph type="ftr" idx="11"/>
          </p:nvPr>
        </p:nvSpPr>
        <p:spPr>
          <a:xfrm>
            <a:off x="838200" y="6442078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am">
  <p:cSld name="Team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4"/>
          <p:cNvSpPr txBox="1">
            <a:spLocks noGrp="1"/>
          </p:cNvSpPr>
          <p:nvPr>
            <p:ph type="body" idx="1"/>
          </p:nvPr>
        </p:nvSpPr>
        <p:spPr>
          <a:xfrm>
            <a:off x="838200" y="1847850"/>
            <a:ext cx="3403600" cy="2858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  <a:defRPr b="0" i="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" name="Google Shape;38;p14"/>
          <p:cNvSpPr txBox="1">
            <a:spLocks noGrp="1"/>
          </p:cNvSpPr>
          <p:nvPr>
            <p:ph type="body" idx="2"/>
          </p:nvPr>
        </p:nvSpPr>
        <p:spPr>
          <a:xfrm>
            <a:off x="4394200" y="1847850"/>
            <a:ext cx="3403600" cy="2858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  <a:defRPr b="0" i="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" name="Google Shape;39;p14"/>
          <p:cNvSpPr txBox="1">
            <a:spLocks noGrp="1"/>
          </p:cNvSpPr>
          <p:nvPr>
            <p:ph type="body" idx="3"/>
          </p:nvPr>
        </p:nvSpPr>
        <p:spPr>
          <a:xfrm>
            <a:off x="7950200" y="1847850"/>
            <a:ext cx="3403600" cy="2858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  <a:defRPr b="0" i="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14"/>
          <p:cNvSpPr txBox="1">
            <a:spLocks noGrp="1"/>
          </p:cNvSpPr>
          <p:nvPr>
            <p:ph type="body" idx="4"/>
          </p:nvPr>
        </p:nvSpPr>
        <p:spPr>
          <a:xfrm>
            <a:off x="4394200" y="4705350"/>
            <a:ext cx="3403600" cy="75247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0" i="0">
                <a:solidFill>
                  <a:schemeClr val="lt1"/>
                </a:solidFill>
              </a:defRPr>
            </a:lvl1pPr>
            <a:lvl2pPr marL="914400" lvl="1" indent="-355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2000"/>
              <a:buChar char="•"/>
              <a:defRPr sz="2000"/>
            </a:lvl2pPr>
            <a:lvl3pPr marL="1371600" lvl="2" indent="-355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2000"/>
              <a:buChar char="•"/>
              <a:defRPr sz="2000"/>
            </a:lvl3pPr>
            <a:lvl4pPr marL="1828800" lvl="3" indent="-355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2000"/>
              <a:buChar char="•"/>
              <a:defRPr sz="2000"/>
            </a:lvl4pPr>
            <a:lvl5pPr marL="2286000" lvl="4" indent="-355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2000"/>
              <a:buChar char="•"/>
              <a:defRPr sz="2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14"/>
          <p:cNvSpPr txBox="1">
            <a:spLocks noGrp="1"/>
          </p:cNvSpPr>
          <p:nvPr>
            <p:ph type="body" idx="5"/>
          </p:nvPr>
        </p:nvSpPr>
        <p:spPr>
          <a:xfrm>
            <a:off x="7950200" y="4705350"/>
            <a:ext cx="3403600" cy="75247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0" i="0">
                <a:solidFill>
                  <a:schemeClr val="lt1"/>
                </a:solidFill>
              </a:defRPr>
            </a:lvl1pPr>
            <a:lvl2pPr marL="914400" lvl="1" indent="-355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2000"/>
              <a:buChar char="•"/>
              <a:defRPr sz="2000"/>
            </a:lvl2pPr>
            <a:lvl3pPr marL="1371600" lvl="2" indent="-355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2000"/>
              <a:buChar char="•"/>
              <a:defRPr sz="2000"/>
            </a:lvl3pPr>
            <a:lvl4pPr marL="1828800" lvl="3" indent="-355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2000"/>
              <a:buChar char="•"/>
              <a:defRPr sz="2000"/>
            </a:lvl4pPr>
            <a:lvl5pPr marL="2286000" lvl="4" indent="-355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2000"/>
              <a:buChar char="•"/>
              <a:defRPr sz="2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14"/>
          <p:cNvSpPr txBox="1">
            <a:spLocks noGrp="1"/>
          </p:cNvSpPr>
          <p:nvPr>
            <p:ph type="body" idx="6"/>
          </p:nvPr>
        </p:nvSpPr>
        <p:spPr>
          <a:xfrm>
            <a:off x="838200" y="4705350"/>
            <a:ext cx="3403600" cy="75247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0" i="0">
                <a:solidFill>
                  <a:schemeClr val="lt1"/>
                </a:solidFill>
              </a:defRPr>
            </a:lvl1pPr>
            <a:lvl2pPr marL="914400" lvl="1" indent="-355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2000"/>
              <a:buChar char="•"/>
              <a:defRPr sz="2000"/>
            </a:lvl2pPr>
            <a:lvl3pPr marL="1371600" lvl="2" indent="-355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2000"/>
              <a:buChar char="•"/>
              <a:defRPr sz="2000"/>
            </a:lvl3pPr>
            <a:lvl4pPr marL="1828800" lvl="3" indent="-355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2000"/>
              <a:buChar char="•"/>
              <a:defRPr sz="2000"/>
            </a:lvl4pPr>
            <a:lvl5pPr marL="2286000" lvl="4" indent="-355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2000"/>
              <a:buChar char="•"/>
              <a:defRPr sz="2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3" name="Google Shape;43;p14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alatino Linotype"/>
              <a:buNone/>
              <a:defRPr b="0" i="0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44" name="Google Shape;44;p14"/>
          <p:cNvPicPr preferRelativeResize="0"/>
          <p:nvPr/>
        </p:nvPicPr>
        <p:blipFill rotWithShape="1">
          <a:blip r:embed="rId2">
            <a:alphaModFix/>
          </a:blip>
          <a:srcRect t="33691"/>
          <a:stretch/>
        </p:blipFill>
        <p:spPr>
          <a:xfrm rot="10800000" flipH="1">
            <a:off x="0" y="6398805"/>
            <a:ext cx="12192000" cy="465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45;p14"/>
          <p:cNvPicPr preferRelativeResize="0"/>
          <p:nvPr/>
        </p:nvPicPr>
        <p:blipFill rotWithShape="1">
          <a:blip r:embed="rId3">
            <a:alphaModFix/>
          </a:blip>
          <a:srcRect b="33573"/>
          <a:stretch/>
        </p:blipFill>
        <p:spPr>
          <a:xfrm>
            <a:off x="10524665" y="6533027"/>
            <a:ext cx="1324358" cy="244364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14"/>
          <p:cNvSpPr txBox="1">
            <a:spLocks noGrp="1"/>
          </p:cNvSpPr>
          <p:nvPr>
            <p:ph type="ftr" idx="11"/>
          </p:nvPr>
        </p:nvSpPr>
        <p:spPr>
          <a:xfrm>
            <a:off x="838200" y="6442078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alatino Linotype"/>
              <a:buNone/>
              <a:defRPr b="0" i="0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b="0" i="0">
                <a:solidFill>
                  <a:schemeClr val="dk1"/>
                </a:solidFill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b="0" i="0">
                <a:solidFill>
                  <a:schemeClr val="dk1"/>
                </a:solidFill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b="0" i="0">
                <a:solidFill>
                  <a:schemeClr val="dk1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0" i="0">
                <a:solidFill>
                  <a:schemeClr val="dk1"/>
                </a:solidFill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0" i="0">
                <a:solidFill>
                  <a:schemeClr val="dk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1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b="0" i="0">
                <a:solidFill>
                  <a:schemeClr val="dk1"/>
                </a:solidFill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b="0" i="0">
                <a:solidFill>
                  <a:schemeClr val="dk1"/>
                </a:solidFill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b="0" i="0">
                <a:solidFill>
                  <a:schemeClr val="dk1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0" i="0">
                <a:solidFill>
                  <a:schemeClr val="dk1"/>
                </a:solidFill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0" i="0">
                <a:solidFill>
                  <a:schemeClr val="dk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51" name="Google Shape;51;p15"/>
          <p:cNvPicPr preferRelativeResize="0"/>
          <p:nvPr/>
        </p:nvPicPr>
        <p:blipFill rotWithShape="1">
          <a:blip r:embed="rId2">
            <a:alphaModFix/>
          </a:blip>
          <a:srcRect t="33691"/>
          <a:stretch/>
        </p:blipFill>
        <p:spPr>
          <a:xfrm rot="10800000" flipH="1">
            <a:off x="0" y="6398805"/>
            <a:ext cx="12192000" cy="465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Google Shape;52;p15"/>
          <p:cNvPicPr preferRelativeResize="0"/>
          <p:nvPr/>
        </p:nvPicPr>
        <p:blipFill rotWithShape="1">
          <a:blip r:embed="rId3">
            <a:alphaModFix/>
          </a:blip>
          <a:srcRect b="33573"/>
          <a:stretch/>
        </p:blipFill>
        <p:spPr>
          <a:xfrm>
            <a:off x="10524665" y="6533027"/>
            <a:ext cx="1324358" cy="244364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15"/>
          <p:cNvSpPr txBox="1">
            <a:spLocks noGrp="1"/>
          </p:cNvSpPr>
          <p:nvPr>
            <p:ph type="ftr" idx="11"/>
          </p:nvPr>
        </p:nvSpPr>
        <p:spPr>
          <a:xfrm>
            <a:off x="838200" y="6442078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alatino Linotype"/>
              <a:buNone/>
              <a:defRPr b="0" i="0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b="0" i="0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7" name="Google Shape;57;p1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b="0" i="0">
                <a:solidFill>
                  <a:schemeClr val="dk1"/>
                </a:solidFill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b="0" i="0">
                <a:solidFill>
                  <a:schemeClr val="dk1"/>
                </a:solidFill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b="0" i="0">
                <a:solidFill>
                  <a:schemeClr val="dk1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0" i="0">
                <a:solidFill>
                  <a:schemeClr val="dk1"/>
                </a:solidFill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0" i="0">
                <a:solidFill>
                  <a:schemeClr val="dk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8" name="Google Shape;58;p1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b="0" i="0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9" name="Google Shape;59;p1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b="0" i="0">
                <a:solidFill>
                  <a:schemeClr val="dk1"/>
                </a:solidFill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b="0" i="0">
                <a:solidFill>
                  <a:schemeClr val="dk1"/>
                </a:solidFill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b="0" i="0">
                <a:solidFill>
                  <a:schemeClr val="dk1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0" i="0">
                <a:solidFill>
                  <a:schemeClr val="dk1"/>
                </a:solidFill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0" i="0">
                <a:solidFill>
                  <a:schemeClr val="dk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60" name="Google Shape;60;p16"/>
          <p:cNvPicPr preferRelativeResize="0"/>
          <p:nvPr/>
        </p:nvPicPr>
        <p:blipFill rotWithShape="1">
          <a:blip r:embed="rId2">
            <a:alphaModFix/>
          </a:blip>
          <a:srcRect t="33691"/>
          <a:stretch/>
        </p:blipFill>
        <p:spPr>
          <a:xfrm rot="10800000" flipH="1">
            <a:off x="0" y="6398805"/>
            <a:ext cx="12192000" cy="465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16"/>
          <p:cNvPicPr preferRelativeResize="0"/>
          <p:nvPr/>
        </p:nvPicPr>
        <p:blipFill rotWithShape="1">
          <a:blip r:embed="rId3">
            <a:alphaModFix/>
          </a:blip>
          <a:srcRect b="33573"/>
          <a:stretch/>
        </p:blipFill>
        <p:spPr>
          <a:xfrm>
            <a:off x="10524665" y="6533027"/>
            <a:ext cx="1324358" cy="244364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6"/>
          <p:cNvSpPr txBox="1">
            <a:spLocks noGrp="1"/>
          </p:cNvSpPr>
          <p:nvPr>
            <p:ph type="ftr" idx="11"/>
          </p:nvPr>
        </p:nvSpPr>
        <p:spPr>
          <a:xfrm>
            <a:off x="838200" y="6442078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7"/>
          <p:cNvSpPr txBox="1">
            <a:spLocks noGrp="1"/>
          </p:cNvSpPr>
          <p:nvPr>
            <p:ph type="title"/>
          </p:nvPr>
        </p:nvSpPr>
        <p:spPr>
          <a:xfrm>
            <a:off x="838200" y="180961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alatino Linotype"/>
              <a:buNone/>
              <a:defRPr sz="3200" b="0" i="0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7"/>
          <p:cNvSpPr txBox="1"/>
          <p:nvPr/>
        </p:nvSpPr>
        <p:spPr>
          <a:xfrm>
            <a:off x="652669" y="686227"/>
            <a:ext cx="1470992" cy="22467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0" b="1" i="0" u="none" strike="noStrike" cap="none">
                <a:solidFill>
                  <a:schemeClr val="accent1"/>
                </a:solidFill>
                <a:latin typeface="Source Sans Pro Black"/>
                <a:ea typeface="Source Sans Pro Black"/>
                <a:cs typeface="Source Sans Pro Black"/>
                <a:sym typeface="Source Sans Pro Black"/>
              </a:rPr>
              <a:t>“</a:t>
            </a:r>
            <a:endParaRPr/>
          </a:p>
        </p:txBody>
      </p:sp>
      <p:sp>
        <p:nvSpPr>
          <p:cNvPr id="66" name="Google Shape;66;p17"/>
          <p:cNvSpPr txBox="1">
            <a:spLocks noGrp="1"/>
          </p:cNvSpPr>
          <p:nvPr>
            <p:ph type="body" idx="1"/>
          </p:nvPr>
        </p:nvSpPr>
        <p:spPr>
          <a:xfrm>
            <a:off x="838200" y="3135313"/>
            <a:ext cx="10515600" cy="922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0" i="0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marL="914400" lvl="1" indent="-22860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2000"/>
              <a:buNone/>
              <a:defRPr sz="2000" b="1" i="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marL="1371600" lvl="2" indent="-22860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2000"/>
              <a:buNone/>
              <a:defRPr sz="2000" b="1" i="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marL="1828800" lvl="3" indent="-22860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2000"/>
              <a:buNone/>
              <a:defRPr sz="2000" b="1" i="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marL="2286000" lvl="4" indent="-22860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2000"/>
              <a:buNone/>
              <a:defRPr sz="2000" b="1" i="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8"/>
          <p:cNvSpPr/>
          <p:nvPr/>
        </p:nvSpPr>
        <p:spPr>
          <a:xfrm rot="10800000" flipH="1">
            <a:off x="838201" y="979487"/>
            <a:ext cx="3933824" cy="4881563"/>
          </a:xfrm>
          <a:prstGeom prst="round1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>
              <a:solidFill>
                <a:schemeClr val="lt1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</p:txBody>
      </p:sp>
      <p:sp>
        <p:nvSpPr>
          <p:cNvPr id="69" name="Google Shape;69;p18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alatino Linotype"/>
              <a:buNone/>
              <a:defRPr sz="3200" b="0" i="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8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 b="0" i="0">
                <a:solidFill>
                  <a:schemeClr val="dk1"/>
                </a:solidFill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 b="0" i="0">
                <a:solidFill>
                  <a:schemeClr val="dk1"/>
                </a:solidFill>
              </a:defRPr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 b="0" i="0">
                <a:solidFill>
                  <a:schemeClr val="dk1"/>
                </a:solidFill>
              </a:defRPr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 b="0" i="0">
                <a:solidFill>
                  <a:schemeClr val="dk1"/>
                </a:solidFill>
              </a:defRPr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 b="0" i="0">
                <a:solidFill>
                  <a:schemeClr val="dk1"/>
                </a:solidFill>
              </a:defRPr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71" name="Google Shape;71;p18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0" i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pic>
        <p:nvPicPr>
          <p:cNvPr id="72" name="Google Shape;72;p18"/>
          <p:cNvPicPr preferRelativeResize="0"/>
          <p:nvPr/>
        </p:nvPicPr>
        <p:blipFill rotWithShape="1">
          <a:blip r:embed="rId2">
            <a:alphaModFix/>
          </a:blip>
          <a:srcRect t="33691"/>
          <a:stretch/>
        </p:blipFill>
        <p:spPr>
          <a:xfrm rot="10800000" flipH="1">
            <a:off x="0" y="6398805"/>
            <a:ext cx="12192000" cy="465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8"/>
          <p:cNvPicPr preferRelativeResize="0"/>
          <p:nvPr/>
        </p:nvPicPr>
        <p:blipFill rotWithShape="1">
          <a:blip r:embed="rId3">
            <a:alphaModFix/>
          </a:blip>
          <a:srcRect b="33573"/>
          <a:stretch/>
        </p:blipFill>
        <p:spPr>
          <a:xfrm>
            <a:off x="10524665" y="6533027"/>
            <a:ext cx="1324358" cy="244364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8"/>
          <p:cNvSpPr txBox="1">
            <a:spLocks noGrp="1"/>
          </p:cNvSpPr>
          <p:nvPr>
            <p:ph type="ftr" idx="11"/>
          </p:nvPr>
        </p:nvSpPr>
        <p:spPr>
          <a:xfrm>
            <a:off x="838200" y="6442078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6726E"/>
              </a:buClr>
              <a:buSzPts val="4400"/>
              <a:buFont typeface="Palatino Linotype"/>
              <a:buNone/>
              <a:defRPr sz="4400" b="0" i="0" u="none" strike="noStrike" cap="none">
                <a:solidFill>
                  <a:srgbClr val="F6726E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5D5D5D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5D5D5D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5D5D5D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5D5D5D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5D5D5D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91919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91919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91919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91919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91919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91919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91919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91919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91919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91919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91919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google.com/finance/quote/.INX:INDEXSP?window=5Y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google.com/finance/quote/UAL:NASDAQ?window=5Y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google.com/finance/quote/ZM:NASDAQ?window=5Y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fred.stlouisfed.org/graph/?g=GzHv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fred.stlouisfed.org/graph/?g=GxKy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fred.stlouisfed.org/graph/?g=GzC4" TargetMode="Externa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core-econ.org/the-economy/book/text/14.html#141-the-transmission-of-shocks-the-multiplier-process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ore-econ.org/the-economy/book/text/15.html#158-monetary-policy" TargetMode="External"/><Relationship Id="rId4" Type="http://schemas.openxmlformats.org/officeDocument/2006/relationships/hyperlink" Target="https://core-econ.org/the-economy/book/text/14.html#146-fiscal-policy-how-governments-can-dampen-and-amplify-fluctuations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ytimes.com/article/coronavirus-stimulus-package-questions-answers.html" TargetMode="External"/><Relationship Id="rId7" Type="http://schemas.openxmlformats.org/officeDocument/2006/relationships/hyperlink" Target="https://www.federalreserve.gov/newsevents/pressreleases/monetary20200427a.htm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federalreserve.gov/newsevents/pressreleases/monetary20200430a.htm" TargetMode="External"/><Relationship Id="rId5" Type="http://schemas.openxmlformats.org/officeDocument/2006/relationships/hyperlink" Target="https://www.nytimes.com/2020/03/15/business/economy/federal-reserve-coronavirus.html" TargetMode="External"/><Relationship Id="rId4" Type="http://schemas.openxmlformats.org/officeDocument/2006/relationships/hyperlink" Target="https://www.federalreserve.gov/aboutthefed/section13.htm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fred.stlouisfed.org/" TargetMode="External"/><Relationship Id="rId2" Type="http://schemas.openxmlformats.org/officeDocument/2006/relationships/hyperlink" Target="https://ourworldindata.org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google.com/finance/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core-econ.org/the-economy/book/text/21.html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core-econ.org/the-economy/book/text/04.html#44-social-preferences-altruism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hyperlink" Target="https://ethics.harvard.edu/Covid-Roadmap" TargetMode="External"/><Relationship Id="rId7" Type="http://schemas.openxmlformats.org/officeDocument/2006/relationships/hyperlink" Target="https://thehill.com/opinion/finance/497481-lives-or-livelihoods-misses-the-point-of-pandemic-recovery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png"/><Relationship Id="rId5" Type="http://schemas.openxmlformats.org/officeDocument/2006/relationships/hyperlink" Target="https://youtu.be/jFa68dm3I1c" TargetMode="External"/><Relationship Id="rId4" Type="http://schemas.openxmlformats.org/officeDocument/2006/relationships/image" Target="../media/image21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ourworldindata.org/explorers/coronavirus-data-explorer?zoomToSelection=true&amp;facet=none&amp;hideControls=true&amp;Metric=Confirmed+deaths&amp;Interval=Cumulative&amp;Relative+to+Population=true&amp;Align+outbreaks=false&amp;country=USA~GBR~ESP~ITA~DEU~SWE~CAN~DNK~NLD~FIN~FRA~JPN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ourworldindata.org/explorers/coronavirus-data-explorer?zoomToSelection=true&amp;facet=none&amp;hideControls=true&amp;Metric=Confirmed+deaths&amp;Interval=Cumulative&amp;Relative+to+Population=true&amp;Align+outbreaks=false&amp;country=JPN~KOR~TWN~AUS~NZL~SGP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core-econ.org/the-economy/book/text/11.html#115-the-value-of-an-asset-basics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11356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Palatino Linotype"/>
              <a:buNone/>
            </a:pPr>
            <a:r>
              <a:rPr lang="en-US" sz="3800" dirty="0"/>
              <a:t>The Economics of Pandemics</a:t>
            </a:r>
            <a:endParaRPr sz="3800" dirty="0"/>
          </a:p>
        </p:txBody>
      </p:sp>
      <p:sp>
        <p:nvSpPr>
          <p:cNvPr id="84" name="Google Shape;84;p2"/>
          <p:cNvSpPr txBox="1">
            <a:spLocks noGrp="1"/>
          </p:cNvSpPr>
          <p:nvPr>
            <p:ph type="subTitle" idx="1"/>
          </p:nvPr>
        </p:nvSpPr>
        <p:spPr>
          <a:xfrm>
            <a:off x="1524000" y="2886673"/>
            <a:ext cx="9144000" cy="850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lang="en-US" dirty="0"/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dirty="0"/>
              <a:t>Rajiv Sethi and the CORE Team</a:t>
            </a:r>
            <a:endParaRPr dirty="0"/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D96C182-CD8D-AB47-AB7F-48175560E3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1584" y="4599992"/>
            <a:ext cx="2428831" cy="85009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B36B25-570A-8C4C-8F7D-A8B3AB9115E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04151" y="358343"/>
            <a:ext cx="10183697" cy="614131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251D632-E418-2F48-8339-1913CC8D0DB7}"/>
              </a:ext>
            </a:extLst>
          </p:cNvPr>
          <p:cNvSpPr/>
          <p:nvPr/>
        </p:nvSpPr>
        <p:spPr>
          <a:xfrm>
            <a:off x="5962093" y="418106"/>
            <a:ext cx="25101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Palatino Linotype" panose="02040502050505030304" pitchFamily="18" charset="0"/>
                <a:hlinkClick r:id="rId4"/>
              </a:rPr>
              <a:t>View Latest Data</a:t>
            </a:r>
            <a:endParaRPr lang="en-GB" sz="2400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14434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B36B25-570A-8C4C-8F7D-A8B3AB9115E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60221" y="298394"/>
            <a:ext cx="10271557" cy="626121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E303ABD-6B4A-A442-87B7-AFC10A3BB02F}"/>
              </a:ext>
            </a:extLst>
          </p:cNvPr>
          <p:cNvSpPr/>
          <p:nvPr/>
        </p:nvSpPr>
        <p:spPr>
          <a:xfrm>
            <a:off x="5962093" y="418106"/>
            <a:ext cx="25101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Palatino Linotype" panose="02040502050505030304" pitchFamily="18" charset="0"/>
                <a:hlinkClick r:id="rId4"/>
              </a:rPr>
              <a:t>View Latest Data</a:t>
            </a:r>
            <a:endParaRPr lang="en-GB" sz="2400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75931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B36B25-570A-8C4C-8F7D-A8B3AB9115E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30062" y="277304"/>
            <a:ext cx="10331875" cy="630339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844EE94-AF5B-264D-AB36-9AAEE14D6487}"/>
              </a:ext>
            </a:extLst>
          </p:cNvPr>
          <p:cNvSpPr/>
          <p:nvPr/>
        </p:nvSpPr>
        <p:spPr>
          <a:xfrm>
            <a:off x="6559252" y="436767"/>
            <a:ext cx="25101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Palatino Linotype" panose="02040502050505030304" pitchFamily="18" charset="0"/>
                <a:hlinkClick r:id="rId4"/>
              </a:rPr>
              <a:t>View Latest Data</a:t>
            </a:r>
            <a:endParaRPr lang="en-GB" sz="2400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10820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alatino Linotype"/>
              <a:buNone/>
            </a:pPr>
            <a:r>
              <a:rPr lang="en-US" dirty="0"/>
              <a:t>Scale Effects</a:t>
            </a:r>
            <a:endParaRPr dirty="0"/>
          </a:p>
        </p:txBody>
      </p:sp>
      <p:sp>
        <p:nvSpPr>
          <p:cNvPr id="90" name="Google Shape;90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658302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indent="-228600"/>
            <a:r>
              <a:rPr lang="en-US" dirty="0">
                <a:solidFill>
                  <a:srgbClr val="F55755"/>
                </a:solidFill>
              </a:rPr>
              <a:t>Output</a:t>
            </a:r>
            <a:r>
              <a:rPr lang="en-US" dirty="0"/>
              <a:t> in last quarter of 2019 was $21.7 </a:t>
            </a:r>
            <a:r>
              <a:rPr lang="en-US" dirty="0">
                <a:solidFill>
                  <a:schemeClr val="tx1"/>
                </a:solidFill>
              </a:rPr>
              <a:t>trillion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(GDP, </a:t>
            </a:r>
            <a:r>
              <a:rPr lang="en-US" dirty="0">
                <a:solidFill>
                  <a:srgbClr val="F55755"/>
                </a:solidFill>
              </a:rPr>
              <a:t>annualized</a:t>
            </a:r>
            <a:r>
              <a:rPr lang="en-US" dirty="0"/>
              <a:t>)</a:t>
            </a:r>
          </a:p>
          <a:p>
            <a:pPr marL="228600" indent="-228600"/>
            <a:r>
              <a:rPr lang="en-US" dirty="0"/>
              <a:t>Second quarter of 2020 it was 19.5 trillion (see </a:t>
            </a:r>
            <a:r>
              <a:rPr lang="en-US" dirty="0">
                <a:hlinkClick r:id="rId3"/>
              </a:rPr>
              <a:t>latest data</a:t>
            </a:r>
            <a:r>
              <a:rPr lang="en-US" dirty="0"/>
              <a:t>)</a:t>
            </a:r>
          </a:p>
          <a:p>
            <a:pPr marL="228600" indent="-228600"/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228600" indent="-228600"/>
            <a:r>
              <a:rPr lang="en-US" dirty="0">
                <a:solidFill>
                  <a:srgbClr val="F55755"/>
                </a:solidFill>
              </a:rPr>
              <a:t>Unemployment</a:t>
            </a:r>
            <a:r>
              <a:rPr lang="en-US" dirty="0"/>
              <a:t> rate was 3.5% in Feb 2020, rose to 14.8% in April </a:t>
            </a:r>
          </a:p>
          <a:p>
            <a:pPr marL="228600" indent="-228600"/>
            <a:r>
              <a:rPr lang="en-US" dirty="0"/>
              <a:t>By August 2021, had fallen to 5.2% (see </a:t>
            </a:r>
            <a:r>
              <a:rPr lang="en-US" dirty="0">
                <a:hlinkClick r:id="rId4"/>
              </a:rPr>
              <a:t>latest data</a:t>
            </a:r>
            <a:r>
              <a:rPr lang="en-US" dirty="0"/>
              <a:t>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482931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86583971-B6A9-9549-A0AF-1C67AA790D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939609" y="0"/>
            <a:ext cx="1031278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462C681-B9BC-2D4E-AB81-B899E7A9D4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2463800" cy="44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8787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B36B25-570A-8C4C-8F7D-A8B3AB9115E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839589"/>
            <a:ext cx="12192000" cy="589613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9B59C06-5B25-8B46-B2A2-DB16910AEA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2463800" cy="44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1331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B36B25-570A-8C4C-8F7D-A8B3AB9115E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899986" y="0"/>
            <a:ext cx="8392027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F050AF6-B95C-F549-8480-5A211C6EDA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2463800" cy="4445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DC5E6B4-89B9-A943-BF4D-7A2AF9F469E0}"/>
              </a:ext>
            </a:extLst>
          </p:cNvPr>
          <p:cNvSpPr/>
          <p:nvPr/>
        </p:nvSpPr>
        <p:spPr>
          <a:xfrm>
            <a:off x="9681897" y="6396335"/>
            <a:ext cx="25101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Palatino Linotype" panose="02040502050505030304" pitchFamily="18" charset="0"/>
                <a:hlinkClick r:id="rId5"/>
              </a:rPr>
              <a:t>View Latest Data</a:t>
            </a:r>
            <a:endParaRPr lang="en-GB" sz="2400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88285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alatino Linotype"/>
              <a:buNone/>
            </a:pPr>
            <a:r>
              <a:rPr lang="en-US" dirty="0"/>
              <a:t>Multiplier Effects and Policy Responses</a:t>
            </a:r>
            <a:endParaRPr dirty="0"/>
          </a:p>
        </p:txBody>
      </p:sp>
      <p:sp>
        <p:nvSpPr>
          <p:cNvPr id="90" name="Google Shape;90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dirty="0"/>
              <a:t>As </a:t>
            </a:r>
            <a:r>
              <a:rPr lang="en-US" dirty="0">
                <a:solidFill>
                  <a:srgbClr val="F55755"/>
                </a:solidFill>
              </a:rPr>
              <a:t>layoffs</a:t>
            </a:r>
            <a:r>
              <a:rPr lang="en-US" dirty="0"/>
              <a:t> and </a:t>
            </a:r>
            <a:r>
              <a:rPr lang="en-US" dirty="0">
                <a:solidFill>
                  <a:srgbClr val="F55755"/>
                </a:solidFill>
              </a:rPr>
              <a:t>bankruptcies</a:t>
            </a:r>
            <a:r>
              <a:rPr lang="en-US" dirty="0"/>
              <a:t> rise, aggregate demand falls further</a:t>
            </a:r>
          </a:p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dirty="0">
                <a:solidFill>
                  <a:srgbClr val="FF0000"/>
                </a:solidFill>
                <a:hlinkClick r:id="rId3"/>
              </a:rPr>
              <a:t>Multiplier</a:t>
            </a:r>
            <a:r>
              <a:rPr lang="en-US" dirty="0"/>
              <a:t> effect amplifies decline, lead to </a:t>
            </a:r>
            <a:r>
              <a:rPr lang="en-US" dirty="0">
                <a:solidFill>
                  <a:srgbClr val="F55755"/>
                </a:solidFill>
              </a:rPr>
              <a:t>recession</a:t>
            </a:r>
          </a:p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dirty="0"/>
              <a:t>Mitigated by </a:t>
            </a:r>
            <a:r>
              <a:rPr lang="en-US" dirty="0">
                <a:solidFill>
                  <a:srgbClr val="F55755"/>
                </a:solidFill>
              </a:rPr>
              <a:t>automatic stabilizers</a:t>
            </a:r>
            <a:r>
              <a:rPr lang="en-US" dirty="0"/>
              <a:t>: lower taxes, higher expenditure</a:t>
            </a:r>
          </a:p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i="1" dirty="0"/>
              <a:t>Policy response</a:t>
            </a:r>
            <a:r>
              <a:rPr lang="en-US" dirty="0"/>
              <a:t>: Expansionary </a:t>
            </a:r>
            <a:r>
              <a:rPr lang="en-US" dirty="0">
                <a:solidFill>
                  <a:srgbClr val="FF0000"/>
                </a:solidFill>
                <a:hlinkClick r:id="rId4"/>
              </a:rPr>
              <a:t>fiscal</a:t>
            </a:r>
            <a:r>
              <a:rPr lang="en-US" dirty="0"/>
              <a:t> and </a:t>
            </a:r>
            <a:r>
              <a:rPr lang="en-US" dirty="0">
                <a:solidFill>
                  <a:srgbClr val="FF0000"/>
                </a:solidFill>
                <a:hlinkClick r:id="rId5"/>
              </a:rPr>
              <a:t>monetary policy</a:t>
            </a:r>
            <a:endParaRPr lang="en-US" dirty="0">
              <a:solidFill>
                <a:srgbClr val="FF0000"/>
              </a:solidFill>
            </a:endParaRPr>
          </a:p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dirty="0"/>
              <a:t>Federal Reserve: lower interest rates, asset purchases</a:t>
            </a:r>
          </a:p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dirty="0"/>
              <a:t>Treasury: tax cuts, delayed filing, increased benefits, cash payments</a:t>
            </a:r>
          </a:p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dirty="0"/>
              <a:t>Other policies: suspension of loan repayments and evictions</a:t>
            </a:r>
          </a:p>
          <a:p>
            <a:pPr marL="457200" lvl="0" indent="-304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398719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alatino Linotype"/>
              <a:buNone/>
            </a:pPr>
            <a:r>
              <a:rPr lang="en-US" dirty="0"/>
              <a:t>Policy Responses in the United States</a:t>
            </a:r>
            <a:endParaRPr dirty="0"/>
          </a:p>
        </p:txBody>
      </p:sp>
      <p:sp>
        <p:nvSpPr>
          <p:cNvPr id="90" name="Google Shape;90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152400" indent="0">
              <a:buNone/>
            </a:pPr>
            <a:r>
              <a:rPr lang="en-US" dirty="0"/>
              <a:t>Fiscal Policy (Congress)</a:t>
            </a:r>
          </a:p>
          <a:p>
            <a:pPr marL="495300" indent="-342900"/>
            <a:r>
              <a:rPr lang="en-US" dirty="0">
                <a:hlinkClick r:id="rId3"/>
              </a:rPr>
              <a:t>Coronavirus Aid, Relief, and Economic Security (CARES) Act</a:t>
            </a:r>
            <a:endParaRPr lang="en-US" dirty="0"/>
          </a:p>
          <a:p>
            <a:pPr marL="495300" indent="-342900"/>
            <a:r>
              <a:rPr lang="en-US" dirty="0"/>
              <a:t>Direct Payments to Households</a:t>
            </a:r>
          </a:p>
          <a:p>
            <a:pPr marL="495300" indent="-342900"/>
            <a:r>
              <a:rPr lang="en-US" dirty="0"/>
              <a:t>Expanded unemployment insurance eligibility and benefits</a:t>
            </a:r>
          </a:p>
          <a:p>
            <a:pPr marL="495300" indent="-342900"/>
            <a:r>
              <a:rPr lang="en-US" dirty="0"/>
              <a:t>Paycheck Protection Program (forgivable loans to businesses)</a:t>
            </a:r>
          </a:p>
          <a:p>
            <a:pPr marL="152400" indent="0">
              <a:buNone/>
            </a:pPr>
            <a:endParaRPr lang="en-US" dirty="0"/>
          </a:p>
          <a:p>
            <a:pPr marL="152400" indent="0">
              <a:buNone/>
            </a:pPr>
            <a:r>
              <a:rPr lang="en-US" dirty="0"/>
              <a:t>Monetary Policy (</a:t>
            </a:r>
            <a:r>
              <a:rPr lang="en-US" dirty="0">
                <a:hlinkClick r:id="rId4"/>
              </a:rPr>
              <a:t>Federal Reserve Bank</a:t>
            </a:r>
            <a:r>
              <a:rPr lang="en-US" dirty="0"/>
              <a:t>)</a:t>
            </a:r>
          </a:p>
          <a:p>
            <a:pPr marL="495300" indent="-342900"/>
            <a:r>
              <a:rPr lang="en-US" dirty="0">
                <a:hlinkClick r:id="rId5"/>
              </a:rPr>
              <a:t>Interest rate cuts</a:t>
            </a:r>
            <a:endParaRPr lang="en-US" dirty="0"/>
          </a:p>
          <a:p>
            <a:pPr marL="495300" indent="-342900"/>
            <a:r>
              <a:rPr lang="en-US" dirty="0">
                <a:hlinkClick r:id="rId6"/>
              </a:rPr>
              <a:t>Main Street Lending Program</a:t>
            </a:r>
            <a:endParaRPr lang="en-US" dirty="0"/>
          </a:p>
          <a:p>
            <a:pPr marL="495300" indent="-342900"/>
            <a:r>
              <a:rPr lang="en-US" dirty="0">
                <a:hlinkClick r:id="rId7"/>
              </a:rPr>
              <a:t>Municipal Liquidity Facility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858315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g52ca72286a_0_3"/>
          <p:cNvPicPr preferRelativeResize="0"/>
          <p:nvPr/>
        </p:nvPicPr>
        <p:blipFill>
          <a:blip r:embed="rId3"/>
          <a:srcRect/>
          <a:stretch/>
        </p:blipFill>
        <p:spPr>
          <a:xfrm>
            <a:off x="538163" y="0"/>
            <a:ext cx="11115674" cy="3165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640DFDE-C34A-6B49-85C4-CF8DB098A8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838" y="3883705"/>
            <a:ext cx="10512323" cy="2974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5035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Sources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/>
            <a:r>
              <a:rPr lang="en-US" sz="2400" dirty="0"/>
              <a:t>Historical/International Data: </a:t>
            </a:r>
            <a:r>
              <a:rPr lang="en-US" sz="2400" dirty="0">
                <a:hlinkClick r:id="rId2"/>
              </a:rPr>
              <a:t>Our World in Data</a:t>
            </a:r>
            <a:r>
              <a:rPr lang="en-US" sz="2400" dirty="0"/>
              <a:t> (</a:t>
            </a:r>
            <a:r>
              <a:rPr lang="en-US" sz="2400" dirty="0" err="1"/>
              <a:t>OWiD</a:t>
            </a:r>
            <a:r>
              <a:rPr lang="en-US" sz="2400" dirty="0"/>
              <a:t>)</a:t>
            </a:r>
          </a:p>
          <a:p>
            <a:pPr marL="457200" indent="-457200"/>
            <a:r>
              <a:rPr lang="en-US" sz="2400" dirty="0"/>
              <a:t>Macroeconomic Data for the US: </a:t>
            </a:r>
            <a:r>
              <a:rPr lang="en-US" sz="2400" dirty="0">
                <a:hlinkClick r:id="rId3"/>
              </a:rPr>
              <a:t>Federal Reserve Economic Data</a:t>
            </a:r>
            <a:r>
              <a:rPr lang="en-US" sz="2400" dirty="0"/>
              <a:t> (FRED)</a:t>
            </a:r>
          </a:p>
          <a:p>
            <a:pPr marL="457200" indent="-457200"/>
            <a:r>
              <a:rPr lang="en-US" dirty="0"/>
              <a:t>Financial Market Data: </a:t>
            </a:r>
            <a:r>
              <a:rPr lang="en-US" dirty="0">
                <a:hlinkClick r:id="rId4"/>
              </a:rPr>
              <a:t>Google Finance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897733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g52ca72286a_0_3"/>
          <p:cNvPicPr preferRelativeResize="0"/>
          <p:nvPr/>
        </p:nvPicPr>
        <p:blipFill>
          <a:blip r:embed="rId3"/>
          <a:srcRect/>
          <a:stretch/>
        </p:blipFill>
        <p:spPr>
          <a:xfrm>
            <a:off x="0" y="877079"/>
            <a:ext cx="12192000" cy="505719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551410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g52ca72286a_0_3"/>
          <p:cNvPicPr preferRelativeResize="0"/>
          <p:nvPr/>
        </p:nvPicPr>
        <p:blipFill>
          <a:blip r:embed="rId3"/>
          <a:srcRect/>
          <a:stretch/>
        </p:blipFill>
        <p:spPr>
          <a:xfrm>
            <a:off x="0" y="895739"/>
            <a:ext cx="12191999" cy="51318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827042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alatino Linotype"/>
              <a:buNone/>
            </a:pPr>
            <a:r>
              <a:rPr lang="en-US" dirty="0"/>
              <a:t>External Effects</a:t>
            </a:r>
            <a:endParaRPr dirty="0"/>
          </a:p>
        </p:txBody>
      </p:sp>
      <p:sp>
        <p:nvSpPr>
          <p:cNvPr id="90" name="Google Shape;90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dirty="0">
                <a:solidFill>
                  <a:srgbClr val="F55755"/>
                </a:solidFill>
              </a:rPr>
              <a:t>Distancing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en-US" dirty="0">
                <a:solidFill>
                  <a:srgbClr val="F55755"/>
                </a:solidFill>
              </a:rPr>
              <a:t>quarantine</a:t>
            </a:r>
            <a:r>
              <a:rPr lang="en-US" dirty="0">
                <a:solidFill>
                  <a:schemeClr val="tx1"/>
                </a:solidFill>
              </a:rPr>
              <a:t>,</a:t>
            </a:r>
            <a:r>
              <a:rPr lang="en-US" dirty="0">
                <a:solidFill>
                  <a:srgbClr val="F55755"/>
                </a:solidFill>
              </a:rPr>
              <a:t> masks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en-US" dirty="0">
                <a:solidFill>
                  <a:srgbClr val="F55755"/>
                </a:solidFill>
              </a:rPr>
              <a:t>vaccination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have costs and benefits</a:t>
            </a:r>
          </a:p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dirty="0"/>
              <a:t>Costs are mostly </a:t>
            </a:r>
            <a:r>
              <a:rPr lang="en-US" dirty="0">
                <a:solidFill>
                  <a:srgbClr val="F55755"/>
                </a:solidFill>
              </a:rPr>
              <a:t>private </a:t>
            </a:r>
            <a:r>
              <a:rPr lang="en-US" dirty="0">
                <a:solidFill>
                  <a:schemeClr val="tx1"/>
                </a:solidFill>
              </a:rPr>
              <a:t>while benefits are also </a:t>
            </a:r>
            <a:r>
              <a:rPr lang="en-US" dirty="0">
                <a:solidFill>
                  <a:srgbClr val="F55755"/>
                </a:solidFill>
              </a:rPr>
              <a:t>social</a:t>
            </a:r>
          </a:p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dirty="0"/>
              <a:t>If people only equate private benefits and costs, insufficient protection</a:t>
            </a:r>
          </a:p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i="1" dirty="0"/>
              <a:t>Policy</a:t>
            </a:r>
            <a:r>
              <a:rPr lang="en-US" dirty="0"/>
              <a:t>: closings, cancellations, mobility restriction, free testing and vaccine</a:t>
            </a:r>
          </a:p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dirty="0">
                <a:solidFill>
                  <a:srgbClr val="FF0000"/>
                </a:solidFill>
                <a:hlinkClick r:id="rId3"/>
              </a:rPr>
              <a:t>Vaccine development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also not profitable (before or after pandemic)</a:t>
            </a:r>
          </a:p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i="1" dirty="0"/>
              <a:t>Policy response</a:t>
            </a:r>
            <a:r>
              <a:rPr lang="en-US" dirty="0"/>
              <a:t>: subsidies and grants for vaccine development</a:t>
            </a:r>
          </a:p>
          <a:p>
            <a:pPr marL="457200" lvl="0" indent="-304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224471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alatino Linotype"/>
              <a:buNone/>
            </a:pPr>
            <a:r>
              <a:rPr lang="en-US" dirty="0"/>
              <a:t>Social Preferences</a:t>
            </a:r>
            <a:endParaRPr dirty="0"/>
          </a:p>
        </p:txBody>
      </p:sp>
      <p:sp>
        <p:nvSpPr>
          <p:cNvPr id="90" name="Google Shape;90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dirty="0"/>
              <a:t>Those with exposure or symptoms should </a:t>
            </a:r>
            <a:r>
              <a:rPr lang="en-US" dirty="0">
                <a:solidFill>
                  <a:srgbClr val="F55755"/>
                </a:solidFill>
              </a:rPr>
              <a:t>self-quarantine</a:t>
            </a:r>
          </a:p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dirty="0"/>
              <a:t>But this also has private costs and social benefits</a:t>
            </a:r>
          </a:p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dirty="0"/>
              <a:t>In fact private benefits are few (too late to prevent infection)</a:t>
            </a:r>
          </a:p>
          <a:p>
            <a:pPr marL="228600" lvl="0" indent="-228600"/>
            <a:r>
              <a:rPr lang="en-US" dirty="0"/>
              <a:t>Benefits may even be negative: </a:t>
            </a:r>
            <a:r>
              <a:rPr lang="en-US" dirty="0">
                <a:solidFill>
                  <a:srgbClr val="F55755"/>
                </a:solidFill>
              </a:rPr>
              <a:t>loss of wages</a:t>
            </a:r>
          </a:p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dirty="0"/>
              <a:t>So why do many people self-quarantine? </a:t>
            </a:r>
          </a:p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dirty="0">
                <a:hlinkClick r:id="rId3"/>
              </a:rPr>
              <a:t>Social preferences</a:t>
            </a:r>
            <a:r>
              <a:rPr lang="en-US" dirty="0"/>
              <a:t>: concern for others and civic responsibility</a:t>
            </a:r>
          </a:p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i="1" dirty="0"/>
              <a:t>Policy response</a:t>
            </a:r>
            <a:r>
              <a:rPr lang="en-US" dirty="0"/>
              <a:t>: acknowledge and encourage civic responsibility</a:t>
            </a:r>
          </a:p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dirty="0"/>
              <a:t>But not all are responsive to such initiatives, or can afford to stay home</a:t>
            </a:r>
          </a:p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i="1" dirty="0"/>
              <a:t>Policy response</a:t>
            </a:r>
            <a:r>
              <a:rPr lang="en-US" dirty="0"/>
              <a:t>: screening and isolation, </a:t>
            </a:r>
            <a:r>
              <a:rPr lang="en-US" dirty="0">
                <a:solidFill>
                  <a:srgbClr val="F55755"/>
                </a:solidFill>
              </a:rPr>
              <a:t>paid sick leave</a:t>
            </a:r>
          </a:p>
        </p:txBody>
      </p:sp>
    </p:spTree>
    <p:extLst>
      <p:ext uri="{BB962C8B-B14F-4D97-AF65-F5344CB8AC3E}">
        <p14:creationId xmlns:p14="http://schemas.microsoft.com/office/powerpoint/2010/main" val="18842546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alatino Linotype"/>
              <a:buNone/>
            </a:pPr>
            <a:r>
              <a:rPr lang="en-US" dirty="0"/>
              <a:t>This Time is Different</a:t>
            </a:r>
            <a:endParaRPr dirty="0"/>
          </a:p>
        </p:txBody>
      </p:sp>
      <p:sp>
        <p:nvSpPr>
          <p:cNvPr id="90" name="Google Shape;90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/>
            <a:r>
              <a:rPr lang="en-US" dirty="0"/>
              <a:t>Not an </a:t>
            </a:r>
            <a:r>
              <a:rPr lang="en-US" dirty="0">
                <a:solidFill>
                  <a:srgbClr val="F55755"/>
                </a:solidFill>
              </a:rPr>
              <a:t>internally generated event </a:t>
            </a:r>
            <a:r>
              <a:rPr lang="en-US" dirty="0">
                <a:solidFill>
                  <a:schemeClr val="tx1"/>
                </a:solidFill>
              </a:rPr>
              <a:t>but an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rgbClr val="F55755"/>
                </a:solidFill>
              </a:rPr>
              <a:t>external threat</a:t>
            </a:r>
          </a:p>
          <a:p>
            <a:pPr marL="228600" lvl="0" indent="-228600"/>
            <a:r>
              <a:rPr lang="en-US" dirty="0"/>
              <a:t>Unlike Great Depression and Global Financial Crisis</a:t>
            </a:r>
          </a:p>
          <a:p>
            <a:pPr marL="228600" lvl="0" indent="-228600"/>
            <a:r>
              <a:rPr lang="en-US" dirty="0">
                <a:solidFill>
                  <a:srgbClr val="F55755"/>
                </a:solidFill>
              </a:rPr>
              <a:t>Fiscal</a:t>
            </a:r>
            <a:r>
              <a:rPr lang="en-US" dirty="0"/>
              <a:t> and </a:t>
            </a:r>
            <a:r>
              <a:rPr lang="en-US" dirty="0">
                <a:solidFill>
                  <a:srgbClr val="F55755"/>
                </a:solidFill>
              </a:rPr>
              <a:t>monetary policy </a:t>
            </a:r>
            <a:r>
              <a:rPr lang="en-US" i="1" dirty="0"/>
              <a:t>necessary</a:t>
            </a:r>
            <a:r>
              <a:rPr lang="en-US" dirty="0"/>
              <a:t> but not </a:t>
            </a:r>
            <a:r>
              <a:rPr lang="en-US" i="1" dirty="0"/>
              <a:t>sufficient</a:t>
            </a:r>
          </a:p>
          <a:p>
            <a:pPr marL="228600" lvl="0" indent="-228600"/>
            <a:r>
              <a:rPr lang="en-US" dirty="0"/>
              <a:t>External threat needs to be dealt with </a:t>
            </a:r>
            <a:r>
              <a:rPr lang="en-US" dirty="0">
                <a:solidFill>
                  <a:srgbClr val="F55755"/>
                </a:solidFill>
              </a:rPr>
              <a:t>swiftly</a:t>
            </a:r>
            <a:r>
              <a:rPr lang="en-US" dirty="0"/>
              <a:t> and </a:t>
            </a:r>
            <a:r>
              <a:rPr lang="en-US" dirty="0">
                <a:solidFill>
                  <a:srgbClr val="F55755"/>
                </a:solidFill>
              </a:rPr>
              <a:t>decisively</a:t>
            </a:r>
            <a:r>
              <a:rPr lang="en-US" dirty="0"/>
              <a:t> at </a:t>
            </a:r>
            <a:r>
              <a:rPr lang="en-US" dirty="0">
                <a:solidFill>
                  <a:srgbClr val="F55755"/>
                </a:solidFill>
              </a:rPr>
              <a:t>source</a:t>
            </a:r>
          </a:p>
          <a:p>
            <a:pPr marL="228600" lvl="0" indent="-228600"/>
            <a:r>
              <a:rPr lang="en-US" dirty="0"/>
              <a:t>Alternative is waves of lockdown and relaxation</a:t>
            </a:r>
          </a:p>
          <a:p>
            <a:pPr marL="228600" lvl="0" indent="-228600"/>
            <a:r>
              <a:rPr lang="en-US" dirty="0"/>
              <a:t>Need to </a:t>
            </a:r>
            <a:r>
              <a:rPr lang="en-US" dirty="0">
                <a:solidFill>
                  <a:srgbClr val="F55755"/>
                </a:solidFill>
              </a:rPr>
              <a:t>reopen</a:t>
            </a:r>
            <a:r>
              <a:rPr lang="en-US" dirty="0"/>
              <a:t> and </a:t>
            </a:r>
            <a:r>
              <a:rPr lang="en-US" dirty="0">
                <a:solidFill>
                  <a:srgbClr val="F55755"/>
                </a:solidFill>
              </a:rPr>
              <a:t>stay open</a:t>
            </a:r>
          </a:p>
          <a:p>
            <a:pPr marL="228600" lvl="0" indent="-228600"/>
            <a:r>
              <a:rPr lang="en-US" dirty="0"/>
              <a:t>Need to </a:t>
            </a:r>
            <a:r>
              <a:rPr lang="en-US" i="1" dirty="0">
                <a:solidFill>
                  <a:srgbClr val="F55755"/>
                </a:solidFill>
              </a:rPr>
              <a:t>save lives while saving livelihoods</a:t>
            </a:r>
          </a:p>
          <a:p>
            <a:pPr marL="228600" lvl="0" indent="-228600"/>
            <a:r>
              <a:rPr lang="en-US" dirty="0"/>
              <a:t>How can we do this?</a:t>
            </a:r>
          </a:p>
          <a:p>
            <a:pPr marL="228600" lvl="0" indent="-228600"/>
            <a:endParaRPr lang="en-US" dirty="0"/>
          </a:p>
          <a:p>
            <a:pPr marL="228600" lvl="0" indent="-228600"/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357070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5CB36B25-570A-8C4C-8F7D-A8B3AB9115E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970236" y="54377"/>
            <a:ext cx="3769421" cy="4878075"/>
          </a:xfrm>
          <a:prstGeom prst="rect">
            <a:avLst/>
          </a:prstGeom>
        </p:spPr>
      </p:pic>
      <p:pic>
        <p:nvPicPr>
          <p:cNvPr id="4" name="Picture 3">
            <a:hlinkClick r:id="rId5"/>
            <a:extLst>
              <a:ext uri="{FF2B5EF4-FFF2-40B4-BE49-F238E27FC236}">
                <a16:creationId xmlns:a16="http://schemas.microsoft.com/office/drawing/2014/main" id="{421BE813-CC8B-4842-870B-88B0D8F768E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5411608" y="103761"/>
            <a:ext cx="6351037" cy="4828691"/>
          </a:xfrm>
          <a:prstGeom prst="rect">
            <a:avLst/>
          </a:prstGeom>
        </p:spPr>
      </p:pic>
      <p:pic>
        <p:nvPicPr>
          <p:cNvPr id="6" name="Picture 5">
            <a:hlinkClick r:id="rId7"/>
            <a:extLst>
              <a:ext uri="{FF2B5EF4-FFF2-40B4-BE49-F238E27FC236}">
                <a16:creationId xmlns:a16="http://schemas.microsoft.com/office/drawing/2014/main" id="{D8A97D52-8C95-E540-A9B5-7753AF2A91E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0236" y="4932452"/>
            <a:ext cx="10792409" cy="1927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1076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B36B25-570A-8C4C-8F7D-A8B3AB9115E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400193" y="0"/>
            <a:ext cx="9715499" cy="685799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1E583A6-02C2-624B-AE82-41B5C2B1D260}"/>
              </a:ext>
            </a:extLst>
          </p:cNvPr>
          <p:cNvSpPr/>
          <p:nvPr/>
        </p:nvSpPr>
        <p:spPr>
          <a:xfrm>
            <a:off x="6096000" y="6457890"/>
            <a:ext cx="251010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Palatino Linotype" panose="02040502050505030304" pitchFamily="18" charset="0"/>
                <a:hlinkClick r:id="rId4"/>
              </a:rPr>
              <a:t>View Latest Data</a:t>
            </a:r>
            <a:endParaRPr lang="en-GB" sz="2000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56697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B36B25-570A-8C4C-8F7D-A8B3AB9115E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400193" y="0"/>
            <a:ext cx="9715498" cy="685799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1E583A6-02C2-624B-AE82-41B5C2B1D260}"/>
              </a:ext>
            </a:extLst>
          </p:cNvPr>
          <p:cNvSpPr/>
          <p:nvPr/>
        </p:nvSpPr>
        <p:spPr>
          <a:xfrm>
            <a:off x="6096000" y="6457890"/>
            <a:ext cx="251010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Palatino Linotype" panose="02040502050505030304" pitchFamily="18" charset="0"/>
                <a:hlinkClick r:id="rId4"/>
              </a:rPr>
              <a:t>View Latest Data</a:t>
            </a:r>
            <a:endParaRPr lang="en-GB" sz="2000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18933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alatino Linotype"/>
              <a:buNone/>
            </a:pPr>
            <a:r>
              <a:rPr lang="en-US" dirty="0"/>
              <a:t>Data Issues</a:t>
            </a:r>
            <a:endParaRPr dirty="0"/>
          </a:p>
        </p:txBody>
      </p:sp>
      <p:sp>
        <p:nvSpPr>
          <p:cNvPr id="90" name="Google Shape;90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dirty="0"/>
              <a:t>Data on deaths doesn’t account for variation in </a:t>
            </a:r>
            <a:r>
              <a:rPr lang="en-US" dirty="0">
                <a:solidFill>
                  <a:srgbClr val="FF0000"/>
                </a:solidFill>
              </a:rPr>
              <a:t>testing/attribution</a:t>
            </a:r>
          </a:p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dirty="0"/>
              <a:t>High growth can arise from greater testing or spread of virus</a:t>
            </a:r>
          </a:p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dirty="0"/>
              <a:t>Differences across countries can also arise from </a:t>
            </a:r>
            <a:r>
              <a:rPr lang="en-US" dirty="0">
                <a:solidFill>
                  <a:srgbClr val="FF0000"/>
                </a:solidFill>
              </a:rPr>
              <a:t>reliability of reporting</a:t>
            </a:r>
            <a:endParaRPr lang="en-US" dirty="0"/>
          </a:p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dirty="0"/>
              <a:t>Still, </a:t>
            </a:r>
            <a:r>
              <a:rPr lang="en-US" dirty="0">
                <a:solidFill>
                  <a:srgbClr val="FF0000"/>
                </a:solidFill>
              </a:rPr>
              <a:t>cross-country comparisons </a:t>
            </a:r>
            <a:r>
              <a:rPr lang="en-US" dirty="0"/>
              <a:t>can be informative</a:t>
            </a:r>
          </a:p>
          <a:p>
            <a:pPr marL="457200" lvl="0" indent="-304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055624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86583971-B6A9-9549-A0AF-1C67AA790D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2192335" y="22144"/>
            <a:ext cx="759529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462C681-B9BC-2D4E-AB81-B899E7A9D42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0" y="22144"/>
            <a:ext cx="2463800" cy="400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6971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B36B25-570A-8C4C-8F7D-A8B3AB9115E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2786" y="2562666"/>
            <a:ext cx="12149214" cy="42953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8C61202-88C0-6C4C-9B50-32A66C6997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6307" y="0"/>
            <a:ext cx="3942746" cy="1277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4729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alatino Linotype"/>
              <a:buNone/>
            </a:pPr>
            <a:r>
              <a:rPr lang="en-US" dirty="0"/>
              <a:t>Composition and Scale</a:t>
            </a:r>
            <a:endParaRPr dirty="0"/>
          </a:p>
        </p:txBody>
      </p:sp>
      <p:sp>
        <p:nvSpPr>
          <p:cNvPr id="90" name="Google Shape;90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658302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dirty="0"/>
              <a:t>Economic effects of COVID-19 can be partitioned into two categories</a:t>
            </a:r>
          </a:p>
          <a:p>
            <a:pPr marL="228600" lvl="0" indent="-228600"/>
            <a:r>
              <a:rPr lang="en-US" dirty="0">
                <a:solidFill>
                  <a:srgbClr val="F55755"/>
                </a:solidFill>
              </a:rPr>
              <a:t>Composition effects </a:t>
            </a:r>
            <a:r>
              <a:rPr lang="en-US" dirty="0"/>
              <a:t>refer to collapse in demand for some goods/services</a:t>
            </a:r>
          </a:p>
          <a:p>
            <a:pPr marL="228600" lvl="0" indent="-228600"/>
            <a:r>
              <a:rPr lang="en-US" dirty="0"/>
              <a:t>Even as there is surging demand for others</a:t>
            </a:r>
          </a:p>
          <a:p>
            <a:pPr marL="228600" lvl="0" indent="-228600"/>
            <a:r>
              <a:rPr lang="en-US" dirty="0"/>
              <a:t>Collapsing demand: travel, lodging, meals, entertainment, durables</a:t>
            </a:r>
          </a:p>
          <a:p>
            <a:pPr marL="228600" lvl="0" indent="-228600"/>
            <a:r>
              <a:rPr lang="en-US" dirty="0"/>
              <a:t>Surging demand: health services, masks, ventilators, sanitizers, software</a:t>
            </a:r>
          </a:p>
          <a:p>
            <a:pPr marL="228600" lvl="0" indent="-228600"/>
            <a:r>
              <a:rPr lang="en-US" dirty="0">
                <a:solidFill>
                  <a:srgbClr val="F55755"/>
                </a:solidFill>
              </a:rPr>
              <a:t>Scale effects </a:t>
            </a:r>
            <a:r>
              <a:rPr lang="en-US" dirty="0"/>
              <a:t>refer to the collapse in aggregate output and employment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88670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alatino Linotype"/>
              <a:buNone/>
            </a:pPr>
            <a:r>
              <a:rPr lang="en-US" dirty="0"/>
              <a:t>Asset Prices</a:t>
            </a:r>
            <a:endParaRPr dirty="0"/>
          </a:p>
        </p:txBody>
      </p:sp>
      <p:sp>
        <p:nvSpPr>
          <p:cNvPr id="90" name="Google Shape;90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dirty="0">
                <a:hlinkClick r:id="rId3"/>
              </a:rPr>
              <a:t>Prices of shares</a:t>
            </a:r>
            <a:r>
              <a:rPr lang="en-US" dirty="0"/>
              <a:t> reflect expectations of future profitability</a:t>
            </a:r>
          </a:p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dirty="0"/>
              <a:t>Demand contraction lowers expected profits and stock prices</a:t>
            </a:r>
          </a:p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dirty="0"/>
              <a:t>Somewhat mitigated by wage effects of higher unemployment</a:t>
            </a:r>
          </a:p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dirty="0"/>
              <a:t>So stock market indexes (Dow Jones, S&amp;P 500) fall</a:t>
            </a:r>
          </a:p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dirty="0"/>
              <a:t>Stocks of airline, cruise lines fall especially far</a:t>
            </a:r>
          </a:p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dirty="0"/>
              <a:t>But some assets rise in price: </a:t>
            </a:r>
            <a:r>
              <a:rPr lang="en-US" dirty="0">
                <a:solidFill>
                  <a:srgbClr val="F55755"/>
                </a:solidFill>
              </a:rPr>
              <a:t>Zoom Video Communications (ZM)</a:t>
            </a:r>
          </a:p>
        </p:txBody>
      </p:sp>
    </p:spTree>
    <p:extLst>
      <p:ext uri="{BB962C8B-B14F-4D97-AF65-F5344CB8AC3E}">
        <p14:creationId xmlns:p14="http://schemas.microsoft.com/office/powerpoint/2010/main" val="34889271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ORE 2">
      <a:dk1>
        <a:srgbClr val="414141"/>
      </a:dk1>
      <a:lt1>
        <a:srgbClr val="FFFFFF"/>
      </a:lt1>
      <a:dk2>
        <a:srgbClr val="51514D"/>
      </a:dk2>
      <a:lt2>
        <a:srgbClr val="E7E6E6"/>
      </a:lt2>
      <a:accent1>
        <a:srgbClr val="F0595B"/>
      </a:accent1>
      <a:accent2>
        <a:srgbClr val="6FC9C1"/>
      </a:accent2>
      <a:accent3>
        <a:srgbClr val="F58261"/>
      </a:accent3>
      <a:accent4>
        <a:srgbClr val="A0D187"/>
      </a:accent4>
      <a:accent5>
        <a:srgbClr val="FDBE69"/>
      </a:accent5>
      <a:accent6>
        <a:srgbClr val="BC88AE"/>
      </a:accent6>
      <a:hlink>
        <a:srgbClr val="F0595B"/>
      </a:hlink>
      <a:folHlink>
        <a:srgbClr val="BC7E6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1397</TotalTime>
  <Words>1206</Words>
  <Application>Microsoft Macintosh PowerPoint</Application>
  <PresentationFormat>Widescreen</PresentationFormat>
  <Paragraphs>115</Paragraphs>
  <Slides>25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Palatino Linotype</vt:lpstr>
      <vt:lpstr>Calibri</vt:lpstr>
      <vt:lpstr>Segoe UI</vt:lpstr>
      <vt:lpstr>Source Sans Pro SemiBold</vt:lpstr>
      <vt:lpstr>Arial</vt:lpstr>
      <vt:lpstr>Source Sans Pro Black</vt:lpstr>
      <vt:lpstr>Office Theme</vt:lpstr>
      <vt:lpstr>The Economics of Pandemics</vt:lpstr>
      <vt:lpstr>Data Sources</vt:lpstr>
      <vt:lpstr>PowerPoint Presentation</vt:lpstr>
      <vt:lpstr>PowerPoint Presentation</vt:lpstr>
      <vt:lpstr>Data Issues</vt:lpstr>
      <vt:lpstr>PowerPoint Presentation</vt:lpstr>
      <vt:lpstr>PowerPoint Presentation</vt:lpstr>
      <vt:lpstr>Composition and Scale</vt:lpstr>
      <vt:lpstr>Asset Prices</vt:lpstr>
      <vt:lpstr>PowerPoint Presentation</vt:lpstr>
      <vt:lpstr>PowerPoint Presentation</vt:lpstr>
      <vt:lpstr>PowerPoint Presentation</vt:lpstr>
      <vt:lpstr>Scale Effects</vt:lpstr>
      <vt:lpstr>PowerPoint Presentation</vt:lpstr>
      <vt:lpstr>PowerPoint Presentation</vt:lpstr>
      <vt:lpstr>PowerPoint Presentation</vt:lpstr>
      <vt:lpstr>Multiplier Effects and Policy Responses</vt:lpstr>
      <vt:lpstr>Policy Responses in the United States</vt:lpstr>
      <vt:lpstr>PowerPoint Presentation</vt:lpstr>
      <vt:lpstr>PowerPoint Presentation</vt:lpstr>
      <vt:lpstr>PowerPoint Presentation</vt:lpstr>
      <vt:lpstr>External Effects</vt:lpstr>
      <vt:lpstr>Social Preferences</vt:lpstr>
      <vt:lpstr>This Time is Different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Arthur Attwell</dc:creator>
  <cp:lastModifiedBy>Rajiv Sethi</cp:lastModifiedBy>
  <cp:revision>101</cp:revision>
  <dcterms:created xsi:type="dcterms:W3CDTF">2017-10-09T10:02:31Z</dcterms:created>
  <dcterms:modified xsi:type="dcterms:W3CDTF">2023-01-17T00:24:18Z</dcterms:modified>
</cp:coreProperties>
</file>